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654" r:id="rId2"/>
    <p:sldId id="344" r:id="rId3"/>
    <p:sldId id="328" r:id="rId4"/>
    <p:sldId id="339" r:id="rId5"/>
    <p:sldId id="337" r:id="rId6"/>
    <p:sldId id="289" r:id="rId7"/>
    <p:sldId id="340" r:id="rId8"/>
    <p:sldId id="329" r:id="rId9"/>
    <p:sldId id="341" r:id="rId10"/>
    <p:sldId id="262" r:id="rId11"/>
    <p:sldId id="342" r:id="rId12"/>
    <p:sldId id="263" r:id="rId13"/>
    <p:sldId id="343" r:id="rId14"/>
    <p:sldId id="3657" r:id="rId15"/>
    <p:sldId id="3650" r:id="rId16"/>
    <p:sldId id="3656" r:id="rId17"/>
    <p:sldId id="3649" r:id="rId18"/>
    <p:sldId id="305" r:id="rId19"/>
    <p:sldId id="29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19"/>
    <p:restoredTop sz="96327"/>
  </p:normalViewPr>
  <p:slideViewPr>
    <p:cSldViewPr snapToGrid="0" snapToObjects="1">
      <p:cViewPr varScale="1">
        <p:scale>
          <a:sx n="79" d="100"/>
          <a:sy n="79" d="100"/>
        </p:scale>
        <p:origin x="10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76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20C9E56-5741-17AB-D3F7-8A5B752123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601408-BB3C-5D49-1E25-6D613D31773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1F1189-B58A-C4C8-997A-92C7A896CE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86F8A-2AB5-B24E-802A-842EA1A14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09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A571C-5281-5445-9DA5-6C29387DFDE6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509B2-07E0-754D-A078-309216A1A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68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25BF59-F023-753C-0C18-B66E33742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3A617F-38F6-DC0B-17B3-3A2BC4A878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15903D-E9A2-7FA7-3B39-5BF54C869D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085F0C-3386-7DB2-DF54-5F5A0246EB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1A5AC-DF6A-476E-82FD-8150B871FDC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397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67B155-FDAA-19AB-FF13-D3D261668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22F0D0-33B6-93B7-E7E9-F56CC2A51E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49802F-22A6-D2B1-6779-E887527031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6C126E-C0C5-F433-61CD-E54FD33515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1A5AC-DF6A-476E-82FD-8150B871FDC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54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694253-CD24-0E53-90FA-5C5BC866B4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414" y="3045"/>
            <a:ext cx="12181171" cy="685190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7E318C9-599B-AA7D-BAD6-C66196F4AF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05204" y="929090"/>
            <a:ext cx="3063840" cy="7021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C0D4DA-FFE1-1AC0-6B79-95B056ECB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2643200"/>
            <a:ext cx="6731829" cy="1421928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lnSpc>
                <a:spcPct val="80000"/>
              </a:lnSpc>
              <a:defRPr sz="5400" spc="-9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9003EB6-2712-BDB2-218B-29CCD0A9B2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8" y="4312735"/>
            <a:ext cx="6037038" cy="461665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3886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FFBC05-E2A2-B727-5287-D461BF4E67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827" y="3044"/>
            <a:ext cx="12181171" cy="685190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52D485F-F4C0-0B66-A276-970948855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693" y="2403979"/>
            <a:ext cx="7321550" cy="1274195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lnSpc>
                <a:spcPct val="80000"/>
              </a:lnSpc>
              <a:defRPr sz="4800" spc="-9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A5E75AB-0D5A-CEBE-93A5-9E58D65E1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0693" y="3757686"/>
            <a:ext cx="7321550" cy="461665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7019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62FD5B-602E-2730-0B2C-154EDA832E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827" y="3044"/>
            <a:ext cx="12181171" cy="685190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74E201D-613C-FC82-8DF9-3FBBE42DD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693" y="2403979"/>
            <a:ext cx="7321550" cy="1274195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lnSpc>
                <a:spcPct val="80000"/>
              </a:lnSpc>
              <a:defRPr sz="4800" spc="-9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83BE46F-3B74-2762-D7D3-E9B057686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0693" y="3757686"/>
            <a:ext cx="7321550" cy="461665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4155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D4FCD2-B6A5-7232-6BA8-EAF8F3F74C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827" y="3044"/>
            <a:ext cx="12181171" cy="685190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8E6B47A-E780-9F52-52B6-2D2F47EEE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693" y="2403979"/>
            <a:ext cx="7321550" cy="1274195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lnSpc>
                <a:spcPct val="80000"/>
              </a:lnSpc>
              <a:defRPr sz="4800" spc="-9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928AD89-7B6E-FA88-177C-D0623A0F5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0693" y="3757686"/>
            <a:ext cx="7321550" cy="461665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8491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D4FCD2-B6A5-7232-6BA8-EAF8F3F74C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827" y="3044"/>
            <a:ext cx="12181171" cy="685190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C2B053D-7FB0-D5CC-6A33-64AF116FD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693" y="2403979"/>
            <a:ext cx="7321550" cy="1274195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lnSpc>
                <a:spcPct val="80000"/>
              </a:lnSpc>
              <a:defRPr sz="4800" spc="-9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6D13D18-2D4B-7F0B-ACB4-B5FA0D0BA1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0693" y="3757686"/>
            <a:ext cx="7321550" cy="461665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7039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DE4F3BA-3633-5D93-2442-C5CE0396F7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827" y="3044"/>
            <a:ext cx="12181171" cy="68519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74154B-0AD2-B948-AC59-04B09D372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Graphic 19">
            <a:extLst>
              <a:ext uri="{FF2B5EF4-FFF2-40B4-BE49-F238E27FC236}">
                <a16:creationId xmlns:a16="http://schemas.microsoft.com/office/drawing/2014/main" id="{074B6DDE-E771-7001-1F5A-A22749DD65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42290" y="6341158"/>
            <a:ext cx="1593278" cy="365125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24A3B4E-67A0-D3F3-F0D8-E52229903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91891" y="6414728"/>
            <a:ext cx="685671" cy="365125"/>
          </a:xfrm>
          <a:prstGeom prst="rect">
            <a:avLst/>
          </a:prstGeom>
        </p:spPr>
        <p:txBody>
          <a:bodyPr anchor="b"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8009E48C-776E-634A-998B-8B9D0E6CBE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FB54006-E096-E81C-04B6-B2B671905D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8200" y="1825625"/>
            <a:ext cx="789633" cy="572338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32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C38C01A8-1D9A-F604-60DF-C5F49900972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200" y="2546707"/>
            <a:ext cx="789633" cy="572338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32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4CA14F69-5F80-4920-185C-452B637DF12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8200" y="3267789"/>
            <a:ext cx="789633" cy="572338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32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A0A729C3-06F9-02F9-1E62-0AC6B6EB979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8200" y="3988871"/>
            <a:ext cx="789633" cy="572338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32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FFB4D7AF-B8AA-6864-A81A-10A0758F113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8200" y="4709951"/>
            <a:ext cx="789633" cy="572338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32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7288B7F6-DFA7-EEE2-CE18-E3178A40EE7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699508" y="1825625"/>
            <a:ext cx="9653016" cy="572338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855C0519-9589-4075-1ED0-730D9603F1C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699508" y="2546707"/>
            <a:ext cx="9653016" cy="572338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77E6716C-F8EB-A8C1-2DEB-32C0E786141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699508" y="3267789"/>
            <a:ext cx="9653016" cy="572338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71B0CBAE-C907-775D-5A21-17AFCF0C0D6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699508" y="3988871"/>
            <a:ext cx="9653016" cy="572338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5AA4AED8-86F4-1447-F89A-EF9AC0A4422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699508" y="4709951"/>
            <a:ext cx="9653016" cy="572338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720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DE4F3BA-3633-5D93-2442-C5CE0396F7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829" y="6091"/>
            <a:ext cx="12181171" cy="68519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74154B-0AD2-B948-AC59-04B09D3720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Agenda title goes here.</a:t>
            </a:r>
          </a:p>
        </p:txBody>
      </p:sp>
      <p:pic>
        <p:nvPicPr>
          <p:cNvPr id="5" name="Graphic 19">
            <a:extLst>
              <a:ext uri="{FF2B5EF4-FFF2-40B4-BE49-F238E27FC236}">
                <a16:creationId xmlns:a16="http://schemas.microsoft.com/office/drawing/2014/main" id="{074B6DDE-E771-7001-1F5A-A22749DD65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42290" y="6341158"/>
            <a:ext cx="1593278" cy="365125"/>
          </a:xfrm>
          <a:prstGeom prst="rect">
            <a:avLst/>
          </a:prstGeom>
        </p:spPr>
      </p:pic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7288B7F6-DFA7-EEE2-CE18-E3178A40EE7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38200" y="1825624"/>
            <a:ext cx="9653016" cy="3892129"/>
          </a:xfrm>
        </p:spPr>
        <p:txBody>
          <a:bodyPr anchor="t" anchorCtr="0">
            <a:normAutofit/>
          </a:bodyPr>
          <a:lstStyle>
            <a:lvl1pPr marL="228600" indent="-228600">
              <a:buClr>
                <a:schemeClr val="accent5"/>
              </a:buClr>
              <a:buFont typeface="Wingdings" pitchFamily="2" charset="2"/>
              <a:buChar char="§"/>
              <a:defRPr sz="2000" baseline="0">
                <a:solidFill>
                  <a:schemeClr val="bg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BF715A-4A4C-B6DC-477D-D1BA1DCCFFED}"/>
              </a:ext>
            </a:extLst>
          </p:cNvPr>
          <p:cNvSpPr txBox="1"/>
          <p:nvPr userDrawn="1"/>
        </p:nvSpPr>
        <p:spPr>
          <a:xfrm>
            <a:off x="13738034" y="451692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 fontScale="25000" lnSpcReduction="20000"/>
          </a:bodyPr>
          <a:lstStyle/>
          <a:p>
            <a:pPr algn="l"/>
            <a:endParaRPr lang="en-US" sz="2000" b="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6854532-7941-A0F1-5F7B-2520178AD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91891" y="6414728"/>
            <a:ext cx="685671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8009E48C-776E-634A-998B-8B9D0E6CBE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944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21FFFD-7052-A43A-A37E-188109F2C5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829" y="6091"/>
            <a:ext cx="12181171" cy="68519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74154B-0AD2-B948-AC59-04B09D372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EB257-4A91-EB4E-A828-B96815616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5A6AAC3-AB36-64EB-19B2-05CAEE3142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 here? Change this in INSERT &gt; Header &amp; Footer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88AE6B5-8EF5-B110-19D0-57DFFE25ED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09E48C-776E-634A-998B-8B9D0E6CBE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199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4154B-0AD2-B948-AC59-04B09D372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32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EB257-4A91-EB4E-A828-B96815616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FB0BD95-E910-5B48-8F5A-91377AD6CC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284392"/>
            <a:ext cx="10515600" cy="400841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Subhead styles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9E047CD-3FC3-0D63-5B73-0FDB28ECC2F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Presentation title here? Change this in INSERT &gt; Header &amp; Footer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E54B783-8665-B796-DB7E-9CE836034A8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009E48C-776E-634A-998B-8B9D0E6CBE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4058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B0870-8BBB-1D4D-80F9-45018C986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26E39-130E-6B44-8BC6-C39C869FC7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1600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62ABCD-5EF7-584D-8B22-6F76ED9EF1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1600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01F057E-2F04-A4E4-120E-7844AD9CA1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 here? Change this in INSERT &gt; Header &amp; Footer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99A31EF-1B49-6885-C24D-391AB1274A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09E48C-776E-634A-998B-8B9D0E6CBE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9790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8194D-9C4C-9842-AD29-897FF8658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4871A8-F4D9-804C-B917-4E4429EB7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584959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ABDD42-9E26-3143-B8D2-0D777F6098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584959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D4F2D7A-4B1F-301F-1415-026A301111C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8200" y="2336799"/>
            <a:ext cx="5181600" cy="3819843"/>
          </a:xfrm>
        </p:spPr>
        <p:txBody>
          <a:bodyPr/>
          <a:lstStyle>
            <a:lvl1pPr>
              <a:defRPr sz="1600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6E98F08-151B-B605-4DF0-BFAABD55D9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36799"/>
            <a:ext cx="5181600" cy="3819843"/>
          </a:xfrm>
        </p:spPr>
        <p:txBody>
          <a:bodyPr/>
          <a:lstStyle>
            <a:lvl1pPr>
              <a:defRPr sz="1600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C61062E-BAC0-A26F-5CF8-C6DF5485E08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Presentation title here? Change this in INSERT &gt; Header &amp; Footer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59C29D3-F1F8-0C27-3633-ADC6B425757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009E48C-776E-634A-998B-8B9D0E6CBE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547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694253-CD24-0E53-90FA-5C5BC866B4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709" y="8688"/>
            <a:ext cx="12186581" cy="685495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7E318C9-599B-AA7D-BAD6-C66196F4AF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51119" y="912278"/>
            <a:ext cx="2974837" cy="6817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A3C109-FE00-F090-CA1E-AD54045B0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2643200"/>
            <a:ext cx="6731829" cy="1421928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lnSpc>
                <a:spcPct val="80000"/>
              </a:lnSpc>
              <a:defRPr sz="5400" spc="-9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C67B3E-230E-6901-BD10-FFB53637D8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8" y="4312735"/>
            <a:ext cx="6037038" cy="461665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6943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14B3E-0067-B14C-8266-6B6C1415C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DDBD59-4901-E616-6756-B11D064A13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 here? Change this in INSERT &gt; Header &amp; Footer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2068A3-C058-86CC-2345-7418EAD181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09E48C-776E-634A-998B-8B9D0E6CBE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65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162698F-AC68-BAEE-8839-8A499C444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 here? Change this in INSERT &gt; Header &amp; Footer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92166E4-424B-EB05-9321-142410718E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09E48C-776E-634A-998B-8B9D0E6CBE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828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8F10F-DB78-6249-ADD0-8DF71622A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199E3-6D29-B54B-84A7-4342B8AF2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9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AE410F-0A18-E440-8A14-924B786A5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7D3A347-B257-55F9-8F96-7323D64EB8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 here? Change this in INSERT &gt; Header &amp; Footer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A61CCFA-09D6-51BC-362C-423376ECC9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09E48C-776E-634A-998B-8B9D0E6CBE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5186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A0F9F-C359-104F-AF86-1F402B186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16E40B-E3BE-F843-9F3E-6A6469B9D5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0B3029-78F5-E94B-A765-02599575C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CB9616F-D7A0-ADA4-F2CD-8419BB203D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 here? Change this in INSERT &gt; Header &amp; Footer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D8948A4-CFFE-02C1-CDA5-40AB179CD5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09E48C-776E-634A-998B-8B9D0E6CBE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8597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raight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A03C9AA-8034-FE84-F956-18583C3C0920}"/>
              </a:ext>
            </a:extLst>
          </p:cNvPr>
          <p:cNvSpPr/>
          <p:nvPr userDrawn="1"/>
        </p:nvSpPr>
        <p:spPr>
          <a:xfrm>
            <a:off x="7146234" y="0"/>
            <a:ext cx="504576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A63D53B-401E-4889-3128-3B3D056A34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827" y="3044"/>
            <a:ext cx="12181171" cy="68519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5B0870-8BBB-1D4D-80F9-45018C986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9055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26E39-130E-6B44-8BC6-C39C869FC7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9055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62ABCD-5EF7-584D-8B22-6F76ED9EF1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81900" y="904009"/>
            <a:ext cx="3771900" cy="52729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33F858-5A85-2332-FF6E-BF19BE752401}"/>
              </a:ext>
            </a:extLst>
          </p:cNvPr>
          <p:cNvSpPr txBox="1"/>
          <p:nvPr userDrawn="1"/>
        </p:nvSpPr>
        <p:spPr>
          <a:xfrm>
            <a:off x="5715000" y="597877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25000" lnSpcReduction="20000"/>
          </a:bodyPr>
          <a:lstStyle/>
          <a:p>
            <a:pPr algn="l"/>
            <a:endParaRPr lang="en-US" sz="2000" b="0" dirty="0">
              <a:solidFill>
                <a:schemeClr val="accent1"/>
              </a:solidFill>
            </a:endParaRP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F1EE2D-7604-D740-5A67-9151CDC721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 here? Change this in INSERT &gt; Header &amp; Footer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A562D0F-59A4-67C8-7D38-02BAA21F70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354951" y="6360339"/>
            <a:ext cx="685671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8009E48C-776E-634A-998B-8B9D0E6CBE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0610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7E766-82A8-D34D-B9C1-BAF02E3B4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4EA2E9-C62D-3040-80F8-8734953FBD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21BC9E-B9B9-10D0-9679-1A8C5F449F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 here? Change this in INSERT &gt; Header &amp; Footer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13FB1A-DB32-24FA-5B1F-370EF73B80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09E48C-776E-634A-998B-8B9D0E6CBE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6829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5AC0EC-4D40-244D-A9A7-1F40DDB11A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68FFE9-60F1-4043-935E-CD00DC1B31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117085-B8EA-06BB-9F08-EADF2D8FC3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 here? Change this in INSERT &gt; Header &amp; Footer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D7A255-08BB-0AFE-381F-DB2C9A8C84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09E48C-776E-634A-998B-8B9D0E6CBE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516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8E0976-23DD-4967-9836-3AACB88E6F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178" y="1524"/>
            <a:ext cx="12186579" cy="6854951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5CAD24E-4500-8B4B-B810-66D8B5BD0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35224" y="4817568"/>
            <a:ext cx="7321550" cy="1500187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1FE3BE3-31C4-AF24-2EAF-42FA281F9C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318510" y="2458786"/>
            <a:ext cx="3554977" cy="81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5323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5CAD24E-4500-8B4B-B810-66D8B5BD0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35224" y="4817568"/>
            <a:ext cx="7321550" cy="1500187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1FE3BE3-31C4-AF24-2EAF-42FA281F9C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411112" y="2480008"/>
            <a:ext cx="3369773" cy="77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442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1D5EAD2-A27E-3034-EAF8-183714EE799A}"/>
              </a:ext>
            </a:extLst>
          </p:cNvPr>
          <p:cNvSpPr/>
          <p:nvPr userDrawn="1"/>
        </p:nvSpPr>
        <p:spPr>
          <a:xfrm>
            <a:off x="0" y="4572000"/>
            <a:ext cx="12264887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5CAD24E-4500-8B4B-B810-66D8B5BD0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35224" y="4817568"/>
            <a:ext cx="7321550" cy="1500187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1FE3BE3-31C4-AF24-2EAF-42FA281F9C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411112" y="2480008"/>
            <a:ext cx="3369773" cy="7722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39B468-6C2D-8E68-644B-8E4D4695CC30}"/>
              </a:ext>
            </a:extLst>
          </p:cNvPr>
          <p:cNvSpPr txBox="1"/>
          <p:nvPr userDrawn="1"/>
        </p:nvSpPr>
        <p:spPr>
          <a:xfrm>
            <a:off x="5834270" y="5158409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25000" lnSpcReduction="20000"/>
          </a:bodyPr>
          <a:lstStyle/>
          <a:p>
            <a:pPr algn="l"/>
            <a:endParaRPr lang="en-US" sz="2000" b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25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694253-CD24-0E53-90FA-5C5BC866B4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709" y="8688"/>
            <a:ext cx="12186581" cy="685495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244D998-8E7C-3447-BFF4-C09D404AC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2201281"/>
            <a:ext cx="5264151" cy="2082505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4000" spc="-9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5CAD24E-4500-8B4B-B810-66D8B5BD0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8" y="4531393"/>
            <a:ext cx="5264151" cy="69538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Graphic 9">
            <a:extLst>
              <a:ext uri="{FF2B5EF4-FFF2-40B4-BE49-F238E27FC236}">
                <a16:creationId xmlns:a16="http://schemas.microsoft.com/office/drawing/2014/main" id="{F7A7BA71-88EB-7593-AEEE-30539B2DFC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51119" y="912278"/>
            <a:ext cx="2974837" cy="68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3514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1D5EAD2-A27E-3034-EAF8-183714EE799A}"/>
              </a:ext>
            </a:extLst>
          </p:cNvPr>
          <p:cNvSpPr/>
          <p:nvPr userDrawn="1"/>
        </p:nvSpPr>
        <p:spPr>
          <a:xfrm>
            <a:off x="0" y="4572000"/>
            <a:ext cx="12264887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5CAD24E-4500-8B4B-B810-66D8B5BD0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35224" y="4817568"/>
            <a:ext cx="7321550" cy="1500187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1FE3BE3-31C4-AF24-2EAF-42FA281F9C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411112" y="2480008"/>
            <a:ext cx="3369773" cy="7722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39B468-6C2D-8E68-644B-8E4D4695CC30}"/>
              </a:ext>
            </a:extLst>
          </p:cNvPr>
          <p:cNvSpPr txBox="1"/>
          <p:nvPr userDrawn="1"/>
        </p:nvSpPr>
        <p:spPr>
          <a:xfrm>
            <a:off x="5834270" y="5158409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25000" lnSpcReduction="20000"/>
          </a:bodyPr>
          <a:lstStyle/>
          <a:p>
            <a:pPr algn="l"/>
            <a:endParaRPr lang="en-US" sz="2000" b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6126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760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723B61E-26AE-C57C-9A78-393C7DF8A9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050" y="5090"/>
            <a:ext cx="12173898" cy="6847818"/>
          </a:xfrm>
          <a:prstGeom prst="rect">
            <a:avLst/>
          </a:prstGeom>
        </p:spPr>
      </p:pic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10F4D96B-2CC5-0547-B15A-CB4E822C05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2479" y="1966277"/>
            <a:ext cx="2663813" cy="2803525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9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5E964DF-7D01-911C-07D2-30E9FFB140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822190"/>
            <a:ext cx="6713974" cy="683264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lnSpc>
                <a:spcPct val="80000"/>
              </a:lnSpc>
              <a:defRPr sz="4800" spc="-9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ED1DFCE-BCC9-75ED-9947-BB034F55E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84966"/>
            <a:ext cx="6713974" cy="46166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8801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D2F5613-CFE0-4C46-C56F-73091A55EB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049" y="5090"/>
            <a:ext cx="12173898" cy="6847818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0B40A33-7D4E-DBCB-BEAB-98DCD06A95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2479" y="1966277"/>
            <a:ext cx="2663813" cy="2803525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9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E058679-0259-669E-EEAE-C8C867A999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822190"/>
            <a:ext cx="6713974" cy="683264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lnSpc>
                <a:spcPct val="80000"/>
              </a:lnSpc>
              <a:defRPr sz="4800" spc="-9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0B0EE88A-C6F6-C86C-1660-422FA5CD7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84966"/>
            <a:ext cx="6713974" cy="46166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4833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4D88339-5D3F-561A-AB12-3ED8225235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050" y="5090"/>
            <a:ext cx="12173896" cy="6847817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3348D617-2D5B-834E-7F53-AE58A1B6A2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2479" y="1966277"/>
            <a:ext cx="2663813" cy="2803525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9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7A7AD58-74A5-AF46-3EA2-9B7AB36BB9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822190"/>
            <a:ext cx="6713974" cy="683264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lnSpc>
                <a:spcPct val="80000"/>
              </a:lnSpc>
              <a:defRPr sz="4800" spc="-9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EF03907-9BC1-8EB8-65BF-08239FD4F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84966"/>
            <a:ext cx="6713974" cy="46166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7345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C5AAF1A-2018-760B-A04D-7652C90E4D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050" y="5090"/>
            <a:ext cx="12173896" cy="6847817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039310B-2F4A-2851-F146-B04D778860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2479" y="1966277"/>
            <a:ext cx="2663813" cy="2803525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9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FFCA394-301C-9621-ABB9-25AE11DF39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822190"/>
            <a:ext cx="6713974" cy="683264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lnSpc>
                <a:spcPct val="80000"/>
              </a:lnSpc>
              <a:defRPr sz="4800" spc="-9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843FE67-6110-6549-14B2-EB50587FEC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84966"/>
            <a:ext cx="6713974" cy="46166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3400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C5AAF1A-2018-760B-A04D-7652C90E4D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127" y="4572"/>
            <a:ext cx="12175745" cy="6848856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7E6B0DE-1D13-9C5A-631D-6CBD5B869A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2479" y="1966277"/>
            <a:ext cx="2663813" cy="2803525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9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B418A97-CF4B-092A-532D-C38EDECD1B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822190"/>
            <a:ext cx="6713974" cy="683264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lnSpc>
                <a:spcPct val="80000"/>
              </a:lnSpc>
              <a:defRPr sz="4800" spc="-9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FF10089-4D2C-60F6-4125-070AB5DAC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84966"/>
            <a:ext cx="6713974" cy="46166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4058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07F4E6-90E2-347C-8399-3CBEA1E673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827" y="3045"/>
            <a:ext cx="12181171" cy="685190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02E101A-FF12-4353-9B8B-63879A4A2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693" y="2403979"/>
            <a:ext cx="7321550" cy="1274195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lnSpc>
                <a:spcPct val="80000"/>
              </a:lnSpc>
              <a:defRPr sz="4800" spc="-9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43B175C-0A0A-BBE6-A4E0-C3D3B486C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0693" y="3757686"/>
            <a:ext cx="7321550" cy="461665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6009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C76B26-7CAD-83CF-E075-3D7CC97F2BD0}"/>
              </a:ext>
            </a:extLst>
          </p:cNvPr>
          <p:cNvPicPr>
            <a:picLocks noChangeAspect="1"/>
          </p:cNvPicPr>
          <p:nvPr userDrawn="1"/>
        </p:nvPicPr>
        <p:blipFill>
          <a:blip r:embed="rId33"/>
          <a:srcRect/>
          <a:stretch/>
        </p:blipFill>
        <p:spPr>
          <a:xfrm>
            <a:off x="10829" y="6091"/>
            <a:ext cx="12181171" cy="685190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45A0AD-E3C1-1F47-941A-1394D0ED86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F52983-9EB0-B6B0-F2C2-A7C23E0F7878}"/>
              </a:ext>
            </a:extLst>
          </p:cNvPr>
          <p:cNvSpPr txBox="1"/>
          <p:nvPr userDrawn="1"/>
        </p:nvSpPr>
        <p:spPr>
          <a:xfrm>
            <a:off x="5006898" y="3189249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25000" lnSpcReduction="20000"/>
          </a:bodyPr>
          <a:lstStyle/>
          <a:p>
            <a:pPr algn="l"/>
            <a:endParaRPr lang="en-US" sz="2000" b="0" dirty="0">
              <a:solidFill>
                <a:schemeClr val="accent1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B825994-F079-3AB3-3AB6-EFD6D96BEE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54951" y="6414728"/>
            <a:ext cx="685671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8009E48C-776E-634A-998B-8B9D0E6CBE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1C0093B-5126-4F25-1AE8-35198AB033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</a:lstStyle>
          <a:p>
            <a:r>
              <a:rPr lang="en-US"/>
              <a:t>Presentation title here? Change this in INSERT &gt; Header &amp; Footer</a:t>
            </a:r>
            <a:endParaRPr lang="en-US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AE670D0D-C29C-6159-B23A-2D94B5F50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14283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06" r:id="rId2"/>
    <p:sldLayoutId id="2147483702" r:id="rId3"/>
    <p:sldLayoutId id="2147483685" r:id="rId4"/>
    <p:sldLayoutId id="2147483686" r:id="rId5"/>
    <p:sldLayoutId id="2147483687" r:id="rId6"/>
    <p:sldLayoutId id="2147483688" r:id="rId7"/>
    <p:sldLayoutId id="2147483707" r:id="rId8"/>
    <p:sldLayoutId id="2147483649" r:id="rId9"/>
    <p:sldLayoutId id="2147483689" r:id="rId10"/>
    <p:sldLayoutId id="2147483690" r:id="rId11"/>
    <p:sldLayoutId id="2147483691" r:id="rId12"/>
    <p:sldLayoutId id="2147483708" r:id="rId13"/>
    <p:sldLayoutId id="2147483692" r:id="rId14"/>
    <p:sldLayoutId id="2147483709" r:id="rId15"/>
    <p:sldLayoutId id="2147483650" r:id="rId16"/>
    <p:sldLayoutId id="2147483672" r:id="rId17"/>
    <p:sldLayoutId id="2147483652" r:id="rId18"/>
    <p:sldLayoutId id="2147483653" r:id="rId19"/>
    <p:sldLayoutId id="2147483654" r:id="rId20"/>
    <p:sldLayoutId id="2147483655" r:id="rId21"/>
    <p:sldLayoutId id="2147483656" r:id="rId22"/>
    <p:sldLayoutId id="2147483657" r:id="rId23"/>
    <p:sldLayoutId id="2147483671" r:id="rId24"/>
    <p:sldLayoutId id="2147483658" r:id="rId25"/>
    <p:sldLayoutId id="2147483659" r:id="rId26"/>
    <p:sldLayoutId id="2147483677" r:id="rId27"/>
    <p:sldLayoutId id="2147483703" r:id="rId28"/>
    <p:sldLayoutId id="2147483705" r:id="rId29"/>
    <p:sldLayoutId id="2147483704" r:id="rId30"/>
    <p:sldLayoutId id="2147483710" r:id="rId3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+mj-lt"/>
          <a:ea typeface="Roboto Condensed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5"/>
        </a:buClr>
        <a:buSzPct val="110000"/>
        <a:buFont typeface="Wingdings" pitchFamily="2" charset="2"/>
        <a:buChar char="§"/>
        <a:defRPr sz="1800" kern="1200" baseline="0">
          <a:solidFill>
            <a:schemeClr val="bg2"/>
          </a:solidFill>
          <a:latin typeface="+mn-lt"/>
          <a:ea typeface="Roboto" panose="02000000000000000000" pitchFamily="2" charset="0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5"/>
        </a:buClr>
        <a:buSzPct val="110000"/>
        <a:buFont typeface="Wingdings" pitchFamily="2" charset="2"/>
        <a:buChar char="§"/>
        <a:defRPr sz="1600" kern="1200" baseline="0">
          <a:solidFill>
            <a:schemeClr val="bg2"/>
          </a:solidFill>
          <a:latin typeface="+mn-lt"/>
          <a:ea typeface="Roboto" panose="02000000000000000000" pitchFamily="2" charset="0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5"/>
        </a:buClr>
        <a:buSzPct val="110000"/>
        <a:buFont typeface="Wingdings" pitchFamily="2" charset="2"/>
        <a:buChar char="§"/>
        <a:defRPr sz="1400" kern="1200" baseline="0">
          <a:solidFill>
            <a:schemeClr val="bg2"/>
          </a:solidFill>
          <a:latin typeface="+mn-lt"/>
          <a:ea typeface="Roboto" panose="02000000000000000000" pitchFamily="2" charset="0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5"/>
        </a:buClr>
        <a:buSzPct val="110000"/>
        <a:buFont typeface="Wingdings" pitchFamily="2" charset="2"/>
        <a:buChar char="§"/>
        <a:defRPr sz="1400" kern="1200" baseline="0">
          <a:solidFill>
            <a:schemeClr val="bg2"/>
          </a:solidFill>
          <a:latin typeface="+mn-lt"/>
          <a:ea typeface="Roboto" panose="02000000000000000000" pitchFamily="2" charset="0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5"/>
        </a:buClr>
        <a:buSzPct val="110000"/>
        <a:buFont typeface="Wingdings" pitchFamily="2" charset="2"/>
        <a:buChar char="§"/>
        <a:defRPr sz="1400" kern="1200" baseline="0">
          <a:solidFill>
            <a:schemeClr val="bg2"/>
          </a:solidFill>
          <a:latin typeface="+mn-lt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lumivero.com/products/at-risk/" TargetMode="External"/><Relationship Id="rId3" Type="http://schemas.openxmlformats.org/officeDocument/2006/relationships/image" Target="../media/image19.png"/><Relationship Id="rId7" Type="http://schemas.openxmlformats.org/officeDocument/2006/relationships/hyperlink" Target="https://community.lumivero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6" Type="http://schemas.openxmlformats.org/officeDocument/2006/relationships/hyperlink" Target="https://kb.palisade.com/" TargetMode="External"/><Relationship Id="rId5" Type="http://schemas.openxmlformats.org/officeDocument/2006/relationships/hyperlink" Target="https://help.palisade.com/v8_6/en" TargetMode="External"/><Relationship Id="rId10" Type="http://schemas.openxmlformats.org/officeDocument/2006/relationships/hyperlink" Target="https://lumivero.com/resources/webinars-events/" TargetMode="External"/><Relationship Id="rId4" Type="http://schemas.openxmlformats.org/officeDocument/2006/relationships/image" Target="../media/image20.png"/><Relationship Id="rId9" Type="http://schemas.openxmlformats.org/officeDocument/2006/relationships/hyperlink" Target="https://lumivero.com/resources/lumivero-software-models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lv.lumivero.com/ar-webinar-probabilityassessmentandcognitivebias-2024-10-30_Registration.html?_gl=1*qv05hk*_gcl_aw*R0NMLjE3MjEyMjQ5NjQuRUFJYUlRb2JDaE1JeGRfZjBaNnVod01WUUtkb0NSM0dqZ0hHRUFBWUFTQUFFZ0wwQl9EX0J3RQ..*_gcl_au*MTE4NjQ3ODE1My4xNzIwMTIyMTYz*_ga*Nzk5MTY0NTg1LjE2NjQ4OTAxMzQ.*_ga_P37TYTZSG9*MTcyMjI0MDM1Mi4xOTEuMS4xNzIyMjQzNDc3LjU5LjAuMA.." TargetMode="External"/><Relationship Id="rId3" Type="http://schemas.openxmlformats.org/officeDocument/2006/relationships/hyperlink" Target="https://lv.lumivero.com/ar-usergroup-lumiveroenergyatrisknetwork-2024-10-03_Registration.html?_gl=1*gm0ge3*_gcl_aw*R0NMLjE3MjEyMjQ5NjQuRUFJYUlRb2JDaE1JeGRfZjBaNnVod01WUUtkb0NSM0dqZ0hHRUFBWUFTQUFFZ0wwQl9EX0J3RQ..*_gcl_au*MTE4NjQ3ODE1My4xNzIwMTIyMTYz*_ga*Nzk5MTY0NTg1LjE2NjQ4OTAxMzQ.*_ga_P37TYTZSG9*MTcyMjI0MDM1Mi4xOTEuMS4xNzIyMjQzMDIyLjYwLjAuMA.." TargetMode="External"/><Relationship Id="rId7" Type="http://schemas.openxmlformats.org/officeDocument/2006/relationships/hyperlink" Target="https://lv.lumivero.com/ar-webinar-introductionwiththenewevolver-2024-10-10_Registration.html?_gl=1*o52ipu*_gcl_aw*R0NMLjE3MjEyMjQ5NjQuRUFJYUlRb2JDaE1JeGRfZjBaNnVod01WUUtkb0NSM0dqZ0hHRUFBWUFTQUFFZ0wwQl9EX0J3RQ..*_gcl_au*MTE4NjQ3ODE1My4xNzIwMTIyMTYz*_ga*Nzk5MTY0NTg1LjE2NjQ4OTAxMzQ.*_ga_P37TYTZSG9*MTcyMjI0MDM1Mi4xOTEuMS4xNzIyMjQzNDc2LjYwLjAuMA.." TargetMode="External"/><Relationship Id="rId2" Type="http://schemas.openxmlformats.org/officeDocument/2006/relationships/hyperlink" Target="https://lv.lumivero.com/ar-webinar-riskmanagementinaiera-2024-02-21_Registration.html?_gl=1*12mfy0y*_ga*Nzk5MTY0NTg1LjE2NjQ4OTAxMzQ.*_ga_P37TYTZSG9*MTcwNTQ4NDk4Mi4zNi4xLjE3MDU0ODc0MjcuNjAuMC4w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rhartke@imaginerisks.com" TargetMode="External"/><Relationship Id="rId2" Type="http://schemas.openxmlformats.org/officeDocument/2006/relationships/hyperlink" Target="https://linkedin.com/in/rafaelhartke" TargetMode="Externa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6.png"/><Relationship Id="rId4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tech-support@lumivero.com" TargetMode="External"/><Relationship Id="rId2" Type="http://schemas.openxmlformats.org/officeDocument/2006/relationships/hyperlink" Target="https://lumivero.com/resources/webinars-events" TargetMode="External"/><Relationship Id="rId1" Type="http://schemas.openxmlformats.org/officeDocument/2006/relationships/slideLayout" Target="../slideLayouts/slideLayout27.xml"/><Relationship Id="rId4" Type="http://schemas.openxmlformats.org/officeDocument/2006/relationships/hyperlink" Target="mailto:contact@lumivero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rhartke@imaginerisks.com" TargetMode="External"/><Relationship Id="rId2" Type="http://schemas.openxmlformats.org/officeDocument/2006/relationships/hyperlink" Target="https://linkedin.com/in/rafaelhartke" TargetMode="Externa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6.png"/><Relationship Id="rId4" Type="http://schemas.openxmlformats.org/officeDocument/2006/relationships/image" Target="../media/image1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136B03D-02B4-06FC-954D-F19707849343}"/>
              </a:ext>
            </a:extLst>
          </p:cNvPr>
          <p:cNvSpPr txBox="1"/>
          <p:nvPr/>
        </p:nvSpPr>
        <p:spPr>
          <a:xfrm>
            <a:off x="350408" y="1522302"/>
            <a:ext cx="58083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@Risk Power &amp; Utilities User Group</a:t>
            </a:r>
            <a:endParaRPr lang="es-ES" sz="3600" b="1" dirty="0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5FB082-70FD-ACC9-DE1A-CCB703AA0D5B}"/>
              </a:ext>
            </a:extLst>
          </p:cNvPr>
          <p:cNvSpPr txBox="1"/>
          <p:nvPr/>
        </p:nvSpPr>
        <p:spPr>
          <a:xfrm>
            <a:off x="431670" y="512464"/>
            <a:ext cx="355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alpha val="80116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User Group Meeting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DD22157-A2DE-620A-EBAC-16EF8E0DE9C7}"/>
              </a:ext>
            </a:extLst>
          </p:cNvPr>
          <p:cNvSpPr/>
          <p:nvPr/>
        </p:nvSpPr>
        <p:spPr>
          <a:xfrm>
            <a:off x="0" y="4994353"/>
            <a:ext cx="6951642" cy="1866778"/>
          </a:xfrm>
          <a:prstGeom prst="rect">
            <a:avLst/>
          </a:prstGeom>
          <a:solidFill>
            <a:srgbClr val="344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C6E0383-0B27-C4EA-FAB4-7A732E96E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7658" y="6037177"/>
            <a:ext cx="1056829" cy="8270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C154A6F-F6C3-6501-54C9-1E0101C8EC44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alphaModFix amt="19000"/>
          </a:blip>
          <a:stretch>
            <a:fillRect/>
          </a:stretch>
        </p:blipFill>
        <p:spPr>
          <a:xfrm>
            <a:off x="2610196" y="1843297"/>
            <a:ext cx="4005571" cy="3151056"/>
          </a:xfrm>
          <a:prstGeom prst="rect">
            <a:avLst/>
          </a:prstGeom>
        </p:spPr>
      </p:pic>
      <p:pic>
        <p:nvPicPr>
          <p:cNvPr id="5" name="Picture 4" descr="A close-up of a person's name card&#10;&#10;Description automatically generated">
            <a:extLst>
              <a:ext uri="{FF2B5EF4-FFF2-40B4-BE49-F238E27FC236}">
                <a16:creationId xmlns:a16="http://schemas.microsoft.com/office/drawing/2014/main" id="{27B38820-42C1-8297-B490-0503E84F1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631C2CC-7DC4-4ED6-4A13-55CA90006D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487" t="9787" r="12853" b="32880"/>
          <a:stretch/>
        </p:blipFill>
        <p:spPr>
          <a:xfrm>
            <a:off x="9051722" y="5710712"/>
            <a:ext cx="1022807" cy="102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722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637427-F1E7-58F0-DDD1-9DFEF0E9DE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03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83D634A-5363-936F-7A9C-BCD81A603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231259"/>
            <a:ext cx="6713974" cy="1274195"/>
          </a:xfrm>
        </p:spPr>
        <p:txBody>
          <a:bodyPr/>
          <a:lstStyle/>
          <a:p>
            <a:r>
              <a:rPr lang="pt-BR" sz="4800" i="0" u="none" strike="noStrike" dirty="0">
                <a:effectLst/>
              </a:rPr>
              <a:t>Risco de Câmbio com @RISK</a:t>
            </a:r>
            <a:endParaRPr lang="en-US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8C222DB1-231A-B437-5CF3-AEAC7055D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84966"/>
            <a:ext cx="6713974" cy="959237"/>
          </a:xfrm>
        </p:spPr>
        <p:txBody>
          <a:bodyPr/>
          <a:lstStyle/>
          <a:p>
            <a:r>
              <a:rPr lang="pt-BR" dirty="0"/>
              <a:t>Simulando os caminhos futuros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59189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AF3CCB5F-1655-354E-5A29-09CBF0AEA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Risco de Câmbio com @RISK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C51618-428E-9881-E761-520491BE3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91891" y="6414728"/>
            <a:ext cx="685671" cy="365125"/>
          </a:xfrm>
        </p:spPr>
        <p:txBody>
          <a:bodyPr/>
          <a:lstStyle/>
          <a:p>
            <a:fld id="{8009E48C-776E-634A-998B-8B9D0E6CBE12}" type="slidenum">
              <a:rPr lang="pt-BR" smtClean="0"/>
              <a:pPr/>
              <a:t>11</a:t>
            </a:fld>
            <a:endParaRPr lang="pt-BR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24D0666-FF8D-C864-9EFF-5172F738556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>
            <a:noAutofit/>
          </a:bodyPr>
          <a:lstStyle/>
          <a:p>
            <a:pPr algn="just">
              <a:lnSpc>
                <a:spcPct val="200000"/>
              </a:lnSpc>
              <a:spcBef>
                <a:spcPts val="0"/>
              </a:spcBef>
            </a:pPr>
            <a:r>
              <a:rPr lang="pt-BR" sz="1900" dirty="0"/>
              <a:t>03 Simulando os caminhos futuros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pt-BR" sz="1900" dirty="0"/>
              <a:t>Vamos simular os possíveis valores futuros do câmbio desde set/2025 até dez/2026.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pt-BR" sz="1900" dirty="0"/>
              <a:t>Também vamos testar a performance do modelo estimado comparando os resultados da simulação com os dados reais disponíveis de 2024.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pt-BR" sz="1900" dirty="0"/>
              <a:t>Vamos falar também sobre estimação de parâmetros para grupos de séries (batch </a:t>
            </a:r>
            <a:r>
              <a:rPr lang="pt-BR" sz="1900" dirty="0" err="1"/>
              <a:t>fit</a:t>
            </a:r>
            <a:r>
              <a:rPr lang="pt-BR" sz="1900" dirty="0"/>
              <a:t>) e dos cuidados que devemos ter com séries correlacionadas, como BRL/USD e BRL/EUR.</a:t>
            </a:r>
          </a:p>
          <a:p>
            <a:pPr marL="685800" lvl="3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pt-BR" sz="1900" dirty="0"/>
              <a:t>Modelar diretamente BRL/USD e BRL/EUR?</a:t>
            </a:r>
          </a:p>
          <a:p>
            <a:pPr marL="685800" lvl="3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pt-BR" sz="1900" dirty="0"/>
              <a:t>Ou modelar BRL/USD e USD/EUR e depois calcular BRL/EUR?</a:t>
            </a: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76FEE0A8-81C5-64F4-6B15-C0AA85E511F3}"/>
              </a:ext>
            </a:extLst>
          </p:cNvPr>
          <p:cNvSpPr/>
          <p:nvPr/>
        </p:nvSpPr>
        <p:spPr>
          <a:xfrm>
            <a:off x="1278128" y="5212080"/>
            <a:ext cx="422656" cy="965199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4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8114214-7DE6-A3BF-E7F2-C039C57F5F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04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03ADACB-A9EB-7C12-84EB-0C8898F3F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231259"/>
            <a:ext cx="6713974" cy="1274195"/>
          </a:xfrm>
        </p:spPr>
        <p:txBody>
          <a:bodyPr/>
          <a:lstStyle/>
          <a:p>
            <a:r>
              <a:rPr lang="pt-BR" sz="4800" i="0" u="none" strike="noStrike" dirty="0">
                <a:effectLst/>
              </a:rPr>
              <a:t>Risco de Câmbio com @RISK</a:t>
            </a:r>
            <a:endParaRPr lang="en-US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437CB155-ADD0-6403-963B-CE827473A7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84966"/>
            <a:ext cx="6713974" cy="830997"/>
          </a:xfrm>
        </p:spPr>
        <p:txBody>
          <a:bodyPr/>
          <a:lstStyle/>
          <a:p>
            <a:r>
              <a:rPr lang="pt-BR" dirty="0"/>
              <a:t>Avaliação de estratégias de mitigação de risco cambial</a:t>
            </a:r>
          </a:p>
        </p:txBody>
      </p:sp>
    </p:spTree>
    <p:extLst>
      <p:ext uri="{BB962C8B-B14F-4D97-AF65-F5344CB8AC3E}">
        <p14:creationId xmlns:p14="http://schemas.microsoft.com/office/powerpoint/2010/main" val="1009721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AF3CCB5F-1655-354E-5A29-09CBF0AEA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Risco de Câmbio com @RISK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C51618-428E-9881-E761-520491BE3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91891" y="6414728"/>
            <a:ext cx="685671" cy="365125"/>
          </a:xfrm>
        </p:spPr>
        <p:txBody>
          <a:bodyPr/>
          <a:lstStyle/>
          <a:p>
            <a:fld id="{8009E48C-776E-634A-998B-8B9D0E6CBE12}" type="slidenum">
              <a:rPr lang="pt-BR" smtClean="0"/>
              <a:pPr/>
              <a:t>13</a:t>
            </a:fld>
            <a:endParaRPr lang="pt-BR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24D0666-FF8D-C864-9EFF-5172F738556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>
            <a:noAutofit/>
          </a:bodyPr>
          <a:lstStyle/>
          <a:p>
            <a:pPr algn="just">
              <a:lnSpc>
                <a:spcPct val="200000"/>
              </a:lnSpc>
              <a:spcBef>
                <a:spcPts val="0"/>
              </a:spcBef>
            </a:pPr>
            <a:r>
              <a:rPr lang="pt-BR" sz="1900" dirty="0"/>
              <a:t>04 Avaliação de estratégias de mitigação de risco cambial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pt-BR" sz="1900" dirty="0"/>
              <a:t>Neste último ponto, vamos utilizar os modelos estimados para avaliar a decisão estratégica de alocação cambial e encontrar a melhor estratégia de alocação cambial que equilibre o risco e o rendimento financeiro.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pt-BR" sz="1900" i="1" dirty="0">
                <a:solidFill>
                  <a:schemeClr val="tx1"/>
                </a:solidFill>
              </a:rPr>
              <a:t>“Uma empresa possui reservas e dívidas em BRL e USD, e deve decidir investir as reservas levando em conta as diferentes taxas de juros de investimentos em BRL e USD, mas garantindo o pagamento das dívidas.”</a:t>
            </a:r>
          </a:p>
        </p:txBody>
      </p:sp>
    </p:spTree>
    <p:extLst>
      <p:ext uri="{BB962C8B-B14F-4D97-AF65-F5344CB8AC3E}">
        <p14:creationId xmlns:p14="http://schemas.microsoft.com/office/powerpoint/2010/main" val="3200186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5822F59-6EF7-43AF-2047-A7BF76DB4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Inquérito</a:t>
            </a:r>
            <a:r>
              <a:rPr lang="fr-FR" dirty="0"/>
              <a:t> sobre o webinar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30CCD6-C837-563A-29D2-76E50F63ADDB}"/>
              </a:ext>
            </a:extLst>
          </p:cNvPr>
          <p:cNvSpPr txBox="1"/>
          <p:nvPr/>
        </p:nvSpPr>
        <p:spPr>
          <a:xfrm>
            <a:off x="2623225" y="1619084"/>
            <a:ext cx="73930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3F569A"/>
                </a:solidFill>
              </a:rPr>
              <a:t>Deixe a sua opinião, sugira tópicos futuros ou solicite uma demonstração gratuita! </a:t>
            </a:r>
            <a:endParaRPr lang="fr-FR" sz="2000" dirty="0">
              <a:solidFill>
                <a:srgbClr val="3F569A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25ED2C-131F-7DA7-7B89-385078973F35}"/>
              </a:ext>
            </a:extLst>
          </p:cNvPr>
          <p:cNvSpPr txBox="1"/>
          <p:nvPr/>
        </p:nvSpPr>
        <p:spPr>
          <a:xfrm>
            <a:off x="4399334" y="4734875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https://s.zoom.us/m/bPlWbFxX6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3B9453-8CF8-82EF-C56F-5DBA787B1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344" y="2365443"/>
            <a:ext cx="2292486" cy="229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287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E7DDA1-4330-F855-DE22-F5CBBCFE53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>
            <a:extLst>
              <a:ext uri="{FF2B5EF4-FFF2-40B4-BE49-F238E27FC236}">
                <a16:creationId xmlns:a16="http://schemas.microsoft.com/office/drawing/2014/main" id="{58F6F710-EC91-8C41-063D-C2104CF62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13" y="351834"/>
            <a:ext cx="95735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4000" dirty="0" err="1">
                <a:solidFill>
                  <a:schemeClr val="bg2"/>
                </a:solidFill>
                <a:latin typeface="Roboto"/>
                <a:ea typeface="Roboto"/>
                <a:cs typeface="Roboto"/>
              </a:rPr>
              <a:t>Recursos</a:t>
            </a:r>
            <a:r>
              <a:rPr lang="fr-FR" sz="4000" dirty="0">
                <a:solidFill>
                  <a:schemeClr val="bg2"/>
                </a:solidFill>
                <a:latin typeface="Roboto"/>
                <a:ea typeface="Roboto"/>
                <a:cs typeface="Roboto"/>
              </a:rPr>
              <a:t> de </a:t>
            </a:r>
            <a:r>
              <a:rPr lang="fr-FR" sz="4000" dirty="0" err="1">
                <a:solidFill>
                  <a:schemeClr val="bg2"/>
                </a:solidFill>
                <a:latin typeface="Roboto"/>
                <a:ea typeface="Roboto"/>
                <a:cs typeface="Roboto"/>
              </a:rPr>
              <a:t>aprendizagem</a:t>
            </a:r>
            <a:r>
              <a:rPr lang="fr-FR" sz="4000" dirty="0">
                <a:solidFill>
                  <a:schemeClr val="bg2"/>
                </a:solidFill>
                <a:latin typeface="Roboto"/>
                <a:ea typeface="Roboto"/>
                <a:cs typeface="Roboto"/>
              </a:rPr>
              <a:t> </a:t>
            </a:r>
            <a:r>
              <a:rPr lang="fr-FR" sz="4000" dirty="0" err="1">
                <a:solidFill>
                  <a:schemeClr val="bg2"/>
                </a:solidFill>
                <a:latin typeface="Roboto"/>
                <a:ea typeface="Roboto"/>
                <a:cs typeface="Roboto"/>
              </a:rPr>
              <a:t>gratuitos</a:t>
            </a:r>
            <a:endParaRPr lang="fr-FR" sz="4000" dirty="0">
              <a:solidFill>
                <a:schemeClr val="bg2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8" name="Image 7" descr="Une image contenant Police, logo, Graphique, graphisme&#10;&#10;Description générée automatiquement">
            <a:extLst>
              <a:ext uri="{FF2B5EF4-FFF2-40B4-BE49-F238E27FC236}">
                <a16:creationId xmlns:a16="http://schemas.microsoft.com/office/drawing/2014/main" id="{47370DD8-8646-B363-FEC8-175C3B86C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23" y="1526394"/>
            <a:ext cx="1853717" cy="795093"/>
          </a:xfrm>
          <a:prstGeom prst="rect">
            <a:avLst/>
          </a:prstGeom>
        </p:spPr>
      </p:pic>
      <p:pic>
        <p:nvPicPr>
          <p:cNvPr id="10" name="Image 9" descr="Une image contenant Police, logo, Graphique, symbole&#10;&#10;Description générée automatiquement">
            <a:extLst>
              <a:ext uri="{FF2B5EF4-FFF2-40B4-BE49-F238E27FC236}">
                <a16:creationId xmlns:a16="http://schemas.microsoft.com/office/drawing/2014/main" id="{6921013E-8A2A-5A88-8414-20D923AF2D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9960" y="1526394"/>
            <a:ext cx="2471623" cy="689841"/>
          </a:xfrm>
          <a:prstGeom prst="rect">
            <a:avLst/>
          </a:prstGeom>
        </p:spPr>
      </p:pic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AB34CABC-1F80-F02D-962A-B657CD0ECDDB}"/>
              </a:ext>
            </a:extLst>
          </p:cNvPr>
          <p:cNvSpPr txBox="1">
            <a:spLocks/>
          </p:cNvSpPr>
          <p:nvPr/>
        </p:nvSpPr>
        <p:spPr>
          <a:xfrm>
            <a:off x="410183" y="2506661"/>
            <a:ext cx="10515600" cy="368012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>
                <a:solidFill>
                  <a:srgbClr val="3D6CB3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Help Resources</a:t>
            </a:r>
            <a:endParaRPr lang="en-US" dirty="0">
              <a:solidFill>
                <a:srgbClr val="3D6CB3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3D6CB3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Knowledge Base</a:t>
            </a:r>
            <a:endParaRPr lang="en-US" dirty="0">
              <a:solidFill>
                <a:srgbClr val="3D6CB3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rgbClr val="3D6CB3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Lumivero</a:t>
            </a:r>
            <a:r>
              <a:rPr lang="en-US" dirty="0">
                <a:solidFill>
                  <a:srgbClr val="3D6CB3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Community</a:t>
            </a:r>
            <a:endParaRPr lang="en-US" dirty="0">
              <a:solidFill>
                <a:srgbClr val="3D6CB3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3D6CB3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Other @RISK Resources</a:t>
            </a:r>
            <a:endParaRPr lang="en-US" dirty="0">
              <a:solidFill>
                <a:srgbClr val="3D6CB3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rgbClr val="3D6CB3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Lumivero</a:t>
            </a:r>
            <a:r>
              <a:rPr lang="en-US" dirty="0">
                <a:solidFill>
                  <a:srgbClr val="3D6CB3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Model Library</a:t>
            </a:r>
            <a:endParaRPr lang="en-US" dirty="0">
              <a:solidFill>
                <a:srgbClr val="3D6CB3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3D6CB3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Webinars and Events</a:t>
            </a:r>
            <a:endParaRPr lang="en-US" dirty="0">
              <a:solidFill>
                <a:srgbClr val="3D6C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29142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E11A4-921C-FA6D-D2D9-025A0434D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Próximos</a:t>
            </a:r>
            <a:r>
              <a:rPr lang="en-US" dirty="0"/>
              <a:t> Webinars</a:t>
            </a:r>
          </a:p>
        </p:txBody>
      </p:sp>
      <p:sp>
        <p:nvSpPr>
          <p:cNvPr id="3" name="TextBox 2">
            <a:hlinkClick r:id="rId2"/>
            <a:extLst>
              <a:ext uri="{FF2B5EF4-FFF2-40B4-BE49-F238E27FC236}">
                <a16:creationId xmlns:a16="http://schemas.microsoft.com/office/drawing/2014/main" id="{26465EA2-A2EE-733F-776A-5E83B473DDA6}"/>
              </a:ext>
            </a:extLst>
          </p:cNvPr>
          <p:cNvSpPr txBox="1"/>
          <p:nvPr/>
        </p:nvSpPr>
        <p:spPr>
          <a:xfrm>
            <a:off x="838199" y="4049983"/>
            <a:ext cx="2115765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F569A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  <a:hlinkClick r:id="rId3"/>
              </a:rPr>
              <a:t>REGISTAR-SE AGORA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F569A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3856DE-D912-F119-83AE-BB421F72A7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986" y="1637793"/>
            <a:ext cx="3771900" cy="2162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14DEC5-51AE-8B16-BEE2-B799E650A9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6366" y="1647318"/>
            <a:ext cx="3714750" cy="21526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6BEB6F-C571-E27E-8D6D-96DC170D3B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2253" y="1647318"/>
            <a:ext cx="3686175" cy="2171700"/>
          </a:xfrm>
          <a:prstGeom prst="rect">
            <a:avLst/>
          </a:prstGeom>
        </p:spPr>
      </p:pic>
      <p:sp>
        <p:nvSpPr>
          <p:cNvPr id="11" name="TextBox 10">
            <a:hlinkClick r:id="rId2"/>
            <a:extLst>
              <a:ext uri="{FF2B5EF4-FFF2-40B4-BE49-F238E27FC236}">
                <a16:creationId xmlns:a16="http://schemas.microsoft.com/office/drawing/2014/main" id="{1B5E7164-4A0F-0664-D2C4-C0D3BAE9892B}"/>
              </a:ext>
            </a:extLst>
          </p:cNvPr>
          <p:cNvSpPr txBox="1"/>
          <p:nvPr/>
        </p:nvSpPr>
        <p:spPr>
          <a:xfrm>
            <a:off x="5538485" y="4059508"/>
            <a:ext cx="2115765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F569A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  <a:hlinkClick r:id="rId7"/>
              </a:rPr>
              <a:t>REGISTAR-SE AGORA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F569A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 </a:t>
            </a:r>
          </a:p>
        </p:txBody>
      </p:sp>
      <p:sp>
        <p:nvSpPr>
          <p:cNvPr id="12" name="TextBox 11">
            <a:hlinkClick r:id="rId2"/>
            <a:extLst>
              <a:ext uri="{FF2B5EF4-FFF2-40B4-BE49-F238E27FC236}">
                <a16:creationId xmlns:a16="http://schemas.microsoft.com/office/drawing/2014/main" id="{FA6BDB43-4791-B87F-E3B5-1638647C61A3}"/>
              </a:ext>
            </a:extLst>
          </p:cNvPr>
          <p:cNvSpPr txBox="1"/>
          <p:nvPr/>
        </p:nvSpPr>
        <p:spPr>
          <a:xfrm>
            <a:off x="9533516" y="4049982"/>
            <a:ext cx="2022943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F569A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  <a:hlinkClick r:id="rId8"/>
              </a:rPr>
              <a:t>REGISTAR-SE AGORA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F569A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5246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4F90CD-A198-51C8-E412-548818B1BB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54A0926-7244-8C44-B6DF-0BEE3E7B36EC}"/>
              </a:ext>
            </a:extLst>
          </p:cNvPr>
          <p:cNvSpPr txBox="1"/>
          <p:nvPr/>
        </p:nvSpPr>
        <p:spPr>
          <a:xfrm>
            <a:off x="3691943" y="2460400"/>
            <a:ext cx="5457421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6000" dirty="0">
                <a:solidFill>
                  <a:srgbClr val="3F569A"/>
                </a:solidFill>
                <a:latin typeface="Roboto"/>
                <a:ea typeface="Roboto"/>
                <a:cs typeface="Roboto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95050829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6FA24-6315-10E8-E4BD-EEFFDE58B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4009"/>
            <a:ext cx="5905500" cy="599671"/>
          </a:xfrm>
        </p:spPr>
        <p:txBody>
          <a:bodyPr>
            <a:normAutofit fontScale="90000"/>
          </a:bodyPr>
          <a:lstStyle/>
          <a:p>
            <a:r>
              <a:rPr lang="en-US" i="0" u="none" strike="noStrike" dirty="0">
                <a:effectLst/>
              </a:rPr>
              <a:t>Rafael Hartke, M.Sc., MBA, ERP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40107-3BC0-0204-C3B0-25148617F8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03680"/>
            <a:ext cx="5905500" cy="467328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1400" b="1" i="0" u="none" strike="noStrike" dirty="0">
                <a:effectLst/>
              </a:rPr>
              <a:t>20+ ANOS DE EXPERIÊNCIA EM MODELOS DE RISCO E PREVISÃO</a:t>
            </a:r>
            <a:br>
              <a:rPr lang="pt-BR" sz="1400" b="1" dirty="0"/>
            </a:br>
            <a:r>
              <a:rPr lang="pt-BR" sz="1400" b="1" i="0" u="none" strike="noStrike" dirty="0">
                <a:effectLst/>
              </a:rPr>
              <a:t>TREINAMENTOS/CONSULTORIAS PARA CLIENTES EM 25 PAÍSES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1400" dirty="0"/>
              <a:t>Meu b</a:t>
            </a:r>
            <a:r>
              <a:rPr lang="pt-BR" sz="1400" b="0" i="0" u="none" strike="noStrike" dirty="0">
                <a:effectLst/>
              </a:rPr>
              <a:t>ackground é em Petróleo&amp;Gás, Engenharia e Finanças, com histórico na Petrobras e em consultoria para empresas no Brasil e exterior (EUA, Canadá, Reino Unido, Portugal, Espanha, Cuba, Arábia Saudita, Emirados Árabes Unidos, África do Sul, Sudeste Asiático, etc).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1400" b="0" i="0" u="none" strike="noStrike" dirty="0">
                <a:effectLst/>
              </a:rPr>
              <a:t>Possuo profundo conhecimento na indústria de Petróleo e Gás e em Finanças, e a habilidade de traduzir conceitos complexos de estatística e negócios em modelos de forma simples e direta.</a:t>
            </a:r>
          </a:p>
          <a:p>
            <a:pPr marL="0" algn="just">
              <a:lnSpc>
                <a:spcPct val="170000"/>
              </a:lnSpc>
              <a:spcBef>
                <a:spcPts val="0"/>
              </a:spcBef>
            </a:pPr>
            <a:r>
              <a:rPr lang="pt-BR" sz="1400" b="0" i="0" u="none" strike="noStrike" dirty="0">
                <a:effectLst/>
              </a:rPr>
              <a:t>Experiência em consultorias e treinamentos para empresas de todo o mundo em diversos setores: </a:t>
            </a:r>
            <a:r>
              <a:rPr lang="pt-BR" sz="1400" dirty="0"/>
              <a:t>p</a:t>
            </a:r>
            <a:r>
              <a:rPr lang="pt-BR" sz="1400" b="0" i="0" u="none" strike="noStrike" dirty="0">
                <a:effectLst/>
              </a:rPr>
              <a:t>etróleo, mineração, energia elétrica, construção, NASA, etc.</a:t>
            </a:r>
          </a:p>
          <a:p>
            <a:pPr marL="0" algn="just">
              <a:lnSpc>
                <a:spcPct val="170000"/>
              </a:lnSpc>
              <a:spcBef>
                <a:spcPts val="0"/>
              </a:spcBef>
            </a:pPr>
            <a:r>
              <a:rPr lang="pt-BR" sz="1400" b="0" i="0" u="none" strike="noStrike" dirty="0">
                <a:effectLst/>
              </a:rPr>
              <a:t>Mentor voluntário de startups: </a:t>
            </a:r>
            <a:r>
              <a:rPr lang="pt-BR" sz="1400" b="0" i="0" u="none" strike="noStrike" dirty="0" err="1">
                <a:effectLst/>
              </a:rPr>
              <a:t>InovAtiva</a:t>
            </a:r>
            <a:r>
              <a:rPr lang="pt-BR" sz="1400" dirty="0"/>
              <a:t> (</a:t>
            </a:r>
            <a:r>
              <a:rPr lang="pt-BR" sz="1400" b="0" i="0" u="none" strike="noStrike" dirty="0">
                <a:effectLst/>
              </a:rPr>
              <a:t>Ministério da Economia)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A06D9-19DF-D6EB-15E9-8C5D1C7FBE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81900" y="3367299"/>
            <a:ext cx="3771900" cy="28096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sz="1600" dirty="0"/>
              <a:t>Rafael Hartke</a:t>
            </a:r>
          </a:p>
          <a:p>
            <a:pPr marL="0" indent="0">
              <a:buNone/>
            </a:pPr>
            <a:r>
              <a:rPr lang="nn-NO" sz="1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https://linkedin.com/in/rafaelhartke</a:t>
            </a:r>
            <a:endParaRPr lang="nn-NO" sz="1600" dirty="0"/>
          </a:p>
          <a:p>
            <a:pPr marL="0" indent="0">
              <a:buNone/>
            </a:pPr>
            <a:r>
              <a:rPr lang="nn-NO" sz="16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rhartke@imaginerisks.com</a:t>
            </a:r>
            <a:endParaRPr lang="nn-NO" sz="1600" dirty="0"/>
          </a:p>
          <a:p>
            <a:pPr marL="0" indent="0">
              <a:buNone/>
            </a:pPr>
            <a:r>
              <a:rPr lang="nn-NO" sz="1600" dirty="0"/>
              <a:t>+55 11 98014-6989</a:t>
            </a: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88A82F-AF10-6EF5-87E8-153BE182A0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904009"/>
            <a:ext cx="2283903" cy="22839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C6F8CB-FA4A-CF90-F03C-AE72469D9D2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487" t="9787" r="12853" b="32880"/>
          <a:stretch/>
        </p:blipFill>
        <p:spPr>
          <a:xfrm>
            <a:off x="7710169" y="4845247"/>
            <a:ext cx="1453410" cy="145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023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3BAC09-63E5-6F47-3319-AAAE24941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35224" y="3657600"/>
            <a:ext cx="7321550" cy="2660155"/>
          </a:xfrm>
        </p:spPr>
        <p:txBody>
          <a:bodyPr>
            <a:normAutofit/>
          </a:bodyPr>
          <a:lstStyle/>
          <a:p>
            <a:r>
              <a:rPr lang="en-US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Events:</a:t>
            </a:r>
          </a:p>
          <a:p>
            <a:r>
              <a:rPr lang="en-US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lumivero.com/resources/webinars-events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Contact:</a:t>
            </a:r>
          </a:p>
          <a:p>
            <a:r>
              <a:rPr lang="en-US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tech-support@lumivero.com</a:t>
            </a:r>
            <a:endParaRPr lang="en-US" sz="2000" dirty="0"/>
          </a:p>
          <a:p>
            <a:r>
              <a:rPr lang="en-US" sz="20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contact@lumivero.com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52812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6FA24-6315-10E8-E4BD-EEFFDE58B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4009"/>
            <a:ext cx="5905500" cy="599671"/>
          </a:xfrm>
        </p:spPr>
        <p:txBody>
          <a:bodyPr>
            <a:normAutofit fontScale="90000"/>
          </a:bodyPr>
          <a:lstStyle/>
          <a:p>
            <a:r>
              <a:rPr lang="en-US" i="0" u="none" strike="noStrike" dirty="0">
                <a:effectLst/>
              </a:rPr>
              <a:t>Rafael Hartke, M.Sc., MBA, ERP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40107-3BC0-0204-C3B0-25148617F8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03680"/>
            <a:ext cx="5905500" cy="467328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1400" b="1" i="0" u="none" strike="noStrike" dirty="0">
                <a:effectLst/>
              </a:rPr>
              <a:t>20+ ANOS DE EXPERIÊNCIA EM MODELOS DE RISCO E PREVISÃO</a:t>
            </a:r>
            <a:br>
              <a:rPr lang="pt-BR" sz="1400" b="1" dirty="0"/>
            </a:br>
            <a:r>
              <a:rPr lang="pt-BR" sz="1400" b="1" i="0" u="none" strike="noStrike" dirty="0">
                <a:effectLst/>
              </a:rPr>
              <a:t>TREINAMENTOS/CONSULTORIAS PARA CLIENTES EM 25 PAÍSES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1400" dirty="0"/>
              <a:t>Meu b</a:t>
            </a:r>
            <a:r>
              <a:rPr lang="pt-BR" sz="1400" b="0" i="0" u="none" strike="noStrike" dirty="0">
                <a:effectLst/>
              </a:rPr>
              <a:t>ackground é em Petróleo&amp;Gás, Engenharia e Finanças, com histórico na Petrobras e em consultoria para empresas no Brasil e exterior (EUA, Canadá, Reino Unido, Portugal, Espanha, Cuba, Arábia Saudita, Emirados Árabes Unidos, África do Sul, Sudeste Asiático, etc).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1400" b="0" i="0" u="none" strike="noStrike" dirty="0">
                <a:effectLst/>
              </a:rPr>
              <a:t>Possuo profundo conhecimento na indústria de Petróleo e Gás e em Finanças, e a habilidade de traduzir conceitos complexos de estatística e negócios em modelos de forma simples e direta.</a:t>
            </a:r>
          </a:p>
          <a:p>
            <a:pPr marL="0" algn="just">
              <a:lnSpc>
                <a:spcPct val="170000"/>
              </a:lnSpc>
              <a:spcBef>
                <a:spcPts val="0"/>
              </a:spcBef>
            </a:pPr>
            <a:r>
              <a:rPr lang="pt-BR" sz="1400" b="0" i="0" u="none" strike="noStrike" dirty="0">
                <a:effectLst/>
              </a:rPr>
              <a:t>Experiência em consultorias e treinamentos para empresas de todo o mundo em diversos setores: </a:t>
            </a:r>
            <a:r>
              <a:rPr lang="pt-BR" sz="1400" dirty="0"/>
              <a:t>p</a:t>
            </a:r>
            <a:r>
              <a:rPr lang="pt-BR" sz="1400" b="0" i="0" u="none" strike="noStrike" dirty="0">
                <a:effectLst/>
              </a:rPr>
              <a:t>etróleo, mineração, energia elétrica, construção, NASA, etc.</a:t>
            </a:r>
          </a:p>
          <a:p>
            <a:pPr marL="0" algn="just">
              <a:lnSpc>
                <a:spcPct val="170000"/>
              </a:lnSpc>
              <a:spcBef>
                <a:spcPts val="0"/>
              </a:spcBef>
            </a:pPr>
            <a:r>
              <a:rPr lang="pt-BR" sz="1400" b="0" i="0" u="none" strike="noStrike" dirty="0">
                <a:effectLst/>
              </a:rPr>
              <a:t>Mentor voluntário de startups: </a:t>
            </a:r>
            <a:r>
              <a:rPr lang="pt-BR" sz="1400" b="0" i="0" u="none" strike="noStrike" dirty="0" err="1">
                <a:effectLst/>
              </a:rPr>
              <a:t>InovAtiva</a:t>
            </a:r>
            <a:r>
              <a:rPr lang="pt-BR" sz="1400" dirty="0"/>
              <a:t> (</a:t>
            </a:r>
            <a:r>
              <a:rPr lang="pt-BR" sz="1400" b="0" i="0" u="none" strike="noStrike" dirty="0">
                <a:effectLst/>
              </a:rPr>
              <a:t>Ministério da Economia)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A06D9-19DF-D6EB-15E9-8C5D1C7FBE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81900" y="3367299"/>
            <a:ext cx="3771900" cy="28096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sz="1600" dirty="0"/>
              <a:t>Rafael Hartke</a:t>
            </a:r>
          </a:p>
          <a:p>
            <a:pPr marL="0" indent="0">
              <a:buNone/>
            </a:pPr>
            <a:r>
              <a:rPr lang="nn-NO" sz="1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https://linkedin.com/in/rafaelhartke</a:t>
            </a:r>
            <a:endParaRPr lang="nn-NO" sz="1600" dirty="0"/>
          </a:p>
          <a:p>
            <a:pPr marL="0" indent="0">
              <a:buNone/>
            </a:pPr>
            <a:r>
              <a:rPr lang="nn-NO" sz="16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rhartke@imaginerisks.com</a:t>
            </a:r>
            <a:endParaRPr lang="nn-NO" sz="1600" dirty="0"/>
          </a:p>
          <a:p>
            <a:pPr marL="0" indent="0">
              <a:buNone/>
            </a:pPr>
            <a:r>
              <a:rPr lang="nn-NO" sz="1600" dirty="0"/>
              <a:t>+55 11 98014-6989</a:t>
            </a: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88A82F-AF10-6EF5-87E8-153BE182A0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904009"/>
            <a:ext cx="2283903" cy="22839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C6F8CB-FA4A-CF90-F03C-AE72469D9D2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487" t="9787" r="12853" b="32880"/>
          <a:stretch/>
        </p:blipFill>
        <p:spPr>
          <a:xfrm>
            <a:off x="7710169" y="4845247"/>
            <a:ext cx="1453410" cy="145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072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447D289-8D59-C219-D904-789CBBAA8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2201281"/>
            <a:ext cx="7997519" cy="4025783"/>
          </a:xfrm>
        </p:spPr>
        <p:txBody>
          <a:bodyPr>
            <a:noAutofit/>
          </a:bodyPr>
          <a:lstStyle/>
          <a:p>
            <a:r>
              <a:rPr lang="pt-BR" sz="3600" i="0" u="none" strike="noStrike">
                <a:effectLst/>
                <a:latin typeface="+mn-lt"/>
              </a:rPr>
              <a:t>Variação cambial</a:t>
            </a:r>
            <a:br>
              <a:rPr lang="pt-BR" sz="3600" i="0" u="none" strike="noStrike">
                <a:effectLst/>
                <a:latin typeface="+mn-lt"/>
              </a:rPr>
            </a:br>
            <a:br>
              <a:rPr lang="pt-BR" sz="3600" i="0" u="none" strike="noStrike">
                <a:effectLst/>
                <a:latin typeface="+mn-lt"/>
              </a:rPr>
            </a:br>
            <a:r>
              <a:rPr lang="pt-BR" sz="3600" i="0" u="none" strike="noStrike">
                <a:effectLst/>
                <a:latin typeface="+mn-lt"/>
              </a:rPr>
              <a:t>Estimação de modelos de séries temporais com @RISK</a:t>
            </a:r>
            <a:br>
              <a:rPr lang="pt-BR" sz="3600" i="0" u="none" strike="noStrike">
                <a:effectLst/>
                <a:latin typeface="+mn-lt"/>
              </a:rPr>
            </a:br>
            <a:br>
              <a:rPr lang="pt-BR" sz="3600" i="0" u="none" strike="noStrike">
                <a:effectLst/>
                <a:latin typeface="+mn-lt"/>
              </a:rPr>
            </a:br>
            <a:r>
              <a:rPr lang="pt-BR" sz="3600" i="0" u="none" strike="noStrike">
                <a:effectLst/>
                <a:latin typeface="+mn-lt"/>
              </a:rPr>
              <a:t>Simulando os caminhos futuros</a:t>
            </a:r>
            <a:br>
              <a:rPr lang="pt-BR" sz="3600" i="0" u="none" strike="noStrike">
                <a:effectLst/>
                <a:latin typeface="+mn-lt"/>
              </a:rPr>
            </a:br>
            <a:br>
              <a:rPr lang="pt-BR" sz="3600" i="0" u="none" strike="noStrike">
                <a:effectLst/>
                <a:latin typeface="+mn-lt"/>
              </a:rPr>
            </a:br>
            <a:r>
              <a:rPr lang="pt-BR" sz="3600" i="0" u="none" strike="noStrike">
                <a:effectLst/>
                <a:latin typeface="+mn-lt"/>
              </a:rPr>
              <a:t>Avaliação de estratégias de mitigação de risco cambial</a:t>
            </a:r>
          </a:p>
        </p:txBody>
      </p:sp>
    </p:spTree>
    <p:extLst>
      <p:ext uri="{BB962C8B-B14F-4D97-AF65-F5344CB8AC3E}">
        <p14:creationId xmlns:p14="http://schemas.microsoft.com/office/powerpoint/2010/main" val="3670297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B7C70-C9CF-BFE8-7D7D-8DBBA2000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Risco de Câmbio com @RISK</a:t>
            </a:r>
            <a:br>
              <a:rPr lang="pt-BR" dirty="0"/>
            </a:br>
            <a:endParaRPr lang="pt-B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33043-DF1F-BCD9-6739-0F6A08C76A1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2400" dirty="0"/>
              <a:t>A flutuação do câmbio é um risco crucial para empresas em diversos elos da sua cadeia produtiva: importação, exportação, dívida, investimentos, preço dos concorrentes importados, etc.</a:t>
            </a:r>
          </a:p>
          <a:p>
            <a:pPr marL="0" indent="0">
              <a:buNone/>
            </a:pPr>
            <a:r>
              <a:rPr lang="pt-BR" sz="2400" dirty="0"/>
              <a:t>Nosso webinar oferece uma oportunidade única para aprofundar seus conhecimentos e habilidades na utilização do @RISK para entender, modelar e tratar risco cambial.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1574F8-094C-E4FB-D622-83F8BD281A5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2400" dirty="0"/>
              <a:t>Neste webinar veremos um exemplo passo a passo de como fazer:</a:t>
            </a:r>
          </a:p>
          <a:p>
            <a:r>
              <a:rPr lang="pt-BR" sz="2400" dirty="0"/>
              <a:t>Análise de dados históricos e estimação de modelos de séries temporais para risco cambial</a:t>
            </a:r>
          </a:p>
          <a:p>
            <a:r>
              <a:rPr lang="pt-BR" sz="2400" dirty="0"/>
              <a:t>Construção e simulação de modelos para prever os possíveis caminhos do câmbio</a:t>
            </a:r>
          </a:p>
          <a:p>
            <a:r>
              <a:rPr lang="pt-BR" sz="2400" dirty="0"/>
              <a:t>Utilização de simulação para avaliar estratégias de mitigação de risco cambial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542F1-C199-2E58-20B6-FB7093CA40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09E48C-776E-634A-998B-8B9D0E6CBE12}" type="slidenum">
              <a:rPr lang="pt-BR" smtClean="0"/>
              <a:pPr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2899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AF3CCB5F-1655-354E-5A29-09CBF0AEA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Passo a passo: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C51618-428E-9881-E761-520491BE3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91891" y="6414728"/>
            <a:ext cx="685671" cy="365125"/>
          </a:xfrm>
        </p:spPr>
        <p:txBody>
          <a:bodyPr/>
          <a:lstStyle/>
          <a:p>
            <a:fld id="{8009E48C-776E-634A-998B-8B9D0E6CBE12}" type="slidenum">
              <a:rPr lang="pt-BR" smtClean="0"/>
              <a:pPr/>
              <a:t>5</a:t>
            </a:fld>
            <a:endParaRPr lang="pt-BR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24D0666-FF8D-C864-9EFF-5172F738556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pt-BR" dirty="0"/>
              <a:t>01 Variação cambial</a:t>
            </a:r>
          </a:p>
          <a:p>
            <a:pPr>
              <a:lnSpc>
                <a:spcPct val="200000"/>
              </a:lnSpc>
            </a:pPr>
            <a:r>
              <a:rPr lang="pt-BR" dirty="0"/>
              <a:t>02 Estimação de modelos de séries temporais com @RISK</a:t>
            </a:r>
          </a:p>
          <a:p>
            <a:pPr>
              <a:lnSpc>
                <a:spcPct val="200000"/>
              </a:lnSpc>
            </a:pPr>
            <a:r>
              <a:rPr lang="pt-BR" dirty="0"/>
              <a:t>03 Simulando os caminhos futuros</a:t>
            </a:r>
          </a:p>
          <a:p>
            <a:pPr>
              <a:lnSpc>
                <a:spcPct val="200000"/>
              </a:lnSpc>
            </a:pPr>
            <a:r>
              <a:rPr lang="pt-BR" dirty="0"/>
              <a:t>04 Avaliação de estratégias de mitigação de risco cambial</a:t>
            </a:r>
          </a:p>
        </p:txBody>
      </p:sp>
    </p:spTree>
    <p:extLst>
      <p:ext uri="{BB962C8B-B14F-4D97-AF65-F5344CB8AC3E}">
        <p14:creationId xmlns:p14="http://schemas.microsoft.com/office/powerpoint/2010/main" val="2182766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70D62C-7A7C-E889-CC69-78C22B1FC0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01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2EFA37-767C-28ED-FAD0-75B1B554E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428236"/>
            <a:ext cx="6713974" cy="1077218"/>
          </a:xfrm>
        </p:spPr>
        <p:txBody>
          <a:bodyPr/>
          <a:lstStyle/>
          <a:p>
            <a:r>
              <a:rPr lang="pt-BR" sz="4000" i="0" u="none" strike="noStrike" dirty="0">
                <a:effectLst/>
              </a:rPr>
              <a:t>Risco de Câmbio com @RISK</a:t>
            </a:r>
            <a:endParaRPr lang="en-US" sz="4000" i="0" u="none" strike="noStrike" dirty="0">
              <a:effectLst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40D33-214D-03DA-0517-0CFE4D0049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84966"/>
            <a:ext cx="6713974" cy="959237"/>
          </a:xfrm>
        </p:spPr>
        <p:txBody>
          <a:bodyPr/>
          <a:lstStyle/>
          <a:p>
            <a:r>
              <a:rPr lang="pt-BR" dirty="0"/>
              <a:t>Variação cambial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434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AF3CCB5F-1655-354E-5A29-09CBF0AEA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Risco de Câmbio com @RISK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C51618-428E-9881-E761-520491BE3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91891" y="6414728"/>
            <a:ext cx="685671" cy="365125"/>
          </a:xfrm>
        </p:spPr>
        <p:txBody>
          <a:bodyPr/>
          <a:lstStyle/>
          <a:p>
            <a:fld id="{8009E48C-776E-634A-998B-8B9D0E6CBE12}" type="slidenum">
              <a:rPr lang="pt-BR" smtClean="0"/>
              <a:pPr/>
              <a:t>7</a:t>
            </a:fld>
            <a:endParaRPr lang="pt-BR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24D0666-FF8D-C864-9EFF-5172F738556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200000"/>
              </a:lnSpc>
              <a:spcBef>
                <a:spcPts val="0"/>
              </a:spcBef>
            </a:pPr>
            <a:r>
              <a:rPr lang="pt-BR" dirty="0"/>
              <a:t>01 Variação cambial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pt-BR" dirty="0"/>
              <a:t>Vamos explorar a variação cambial entre BRL/USD, BRL/EUR e USD/EUR, focando na volatilidade, mudanças de tendência e na escolha da janela temporal, que afetar a calibração dos modelos.</a:t>
            </a:r>
          </a:p>
        </p:txBody>
      </p:sp>
    </p:spTree>
    <p:extLst>
      <p:ext uri="{BB962C8B-B14F-4D97-AF65-F5344CB8AC3E}">
        <p14:creationId xmlns:p14="http://schemas.microsoft.com/office/powerpoint/2010/main" val="765291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33947-2DFD-3834-6518-9D7AAD5C81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02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38FB756-A527-4E7A-DB97-F215727AF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428236"/>
            <a:ext cx="6713974" cy="1077218"/>
          </a:xfrm>
        </p:spPr>
        <p:txBody>
          <a:bodyPr/>
          <a:lstStyle/>
          <a:p>
            <a:r>
              <a:rPr lang="pt-BR" sz="4000" i="0" u="none" strike="noStrike" dirty="0">
                <a:effectLst/>
              </a:rPr>
              <a:t>Risco de Câmbio com @RISK</a:t>
            </a:r>
            <a:endParaRPr lang="en-US" sz="40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38619E7-B727-D6F7-663A-3CAFF7153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84966"/>
            <a:ext cx="6713974" cy="830997"/>
          </a:xfrm>
        </p:spPr>
        <p:txBody>
          <a:bodyPr/>
          <a:lstStyle/>
          <a:p>
            <a:r>
              <a:rPr lang="pt-BR" dirty="0"/>
              <a:t>Estimação de modelos de séries temporais com @RISK</a:t>
            </a:r>
          </a:p>
        </p:txBody>
      </p:sp>
    </p:spTree>
    <p:extLst>
      <p:ext uri="{BB962C8B-B14F-4D97-AF65-F5344CB8AC3E}">
        <p14:creationId xmlns:p14="http://schemas.microsoft.com/office/powerpoint/2010/main" val="4043830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AF3CCB5F-1655-354E-5A29-09CBF0AEA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Risco de Câmbio com @RISK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C51618-428E-9881-E761-520491BE3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91891" y="6414728"/>
            <a:ext cx="685671" cy="365125"/>
          </a:xfrm>
        </p:spPr>
        <p:txBody>
          <a:bodyPr/>
          <a:lstStyle/>
          <a:p>
            <a:fld id="{8009E48C-776E-634A-998B-8B9D0E6CBE12}" type="slidenum">
              <a:rPr lang="pt-BR" smtClean="0"/>
              <a:pPr/>
              <a:t>9</a:t>
            </a:fld>
            <a:endParaRPr lang="pt-BR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24D0666-FF8D-C864-9EFF-5172F738556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200000"/>
              </a:lnSpc>
              <a:spcBef>
                <a:spcPts val="0"/>
              </a:spcBef>
            </a:pPr>
            <a:r>
              <a:rPr lang="pt-BR" dirty="0"/>
              <a:t>02 Estimação de modelos de séries temporais com @RISK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pt-BR" dirty="0"/>
              <a:t>Usaremos o @RISK para estimar os parâmetros do modelo BMMR (</a:t>
            </a:r>
            <a:r>
              <a:rPr lang="pt-BR" dirty="0" err="1"/>
              <a:t>Brownian</a:t>
            </a:r>
            <a:r>
              <a:rPr lang="pt-BR" dirty="0"/>
              <a:t> Motion </a:t>
            </a:r>
            <a:r>
              <a:rPr lang="pt-BR" dirty="0" err="1"/>
              <a:t>with</a:t>
            </a:r>
            <a:r>
              <a:rPr lang="pt-BR" dirty="0"/>
              <a:t> </a:t>
            </a:r>
            <a:r>
              <a:rPr lang="pt-BR" dirty="0" err="1"/>
              <a:t>Mean</a:t>
            </a:r>
            <a:r>
              <a:rPr lang="pt-BR" dirty="0"/>
              <a:t> </a:t>
            </a:r>
            <a:r>
              <a:rPr lang="pt-BR" dirty="0" err="1"/>
              <a:t>Reversion</a:t>
            </a:r>
            <a:r>
              <a:rPr lang="pt-BR" dirty="0"/>
              <a:t>).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pt-BR" dirty="0"/>
              <a:t>Embora existam diversos modelos de séries temporais no @RISK, focaremos neste modelo devido à sua capacidade de capturar o fenômeno de reversão à média de longo observada em diversas séries temporais, como commodities, taxas  de juros, inflação, taxas de desemprego e taxas de câmbio.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pt-BR" dirty="0"/>
              <a:t>Vamos analisar os parâmetros calibrados para o modelo e testar diferentes opões da calibração.</a:t>
            </a:r>
          </a:p>
        </p:txBody>
      </p:sp>
    </p:spTree>
    <p:extLst>
      <p:ext uri="{BB962C8B-B14F-4D97-AF65-F5344CB8AC3E}">
        <p14:creationId xmlns:p14="http://schemas.microsoft.com/office/powerpoint/2010/main" val="1064946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umivero">
      <a:dk1>
        <a:srgbClr val="003A5D"/>
      </a:dk1>
      <a:lt1>
        <a:srgbClr val="FFFFFF"/>
      </a:lt1>
      <a:dk2>
        <a:srgbClr val="000000"/>
      </a:dk2>
      <a:lt2>
        <a:srgbClr val="666666"/>
      </a:lt2>
      <a:accent1>
        <a:srgbClr val="6F1D46"/>
      </a:accent1>
      <a:accent2>
        <a:srgbClr val="D0AF20"/>
      </a:accent2>
      <a:accent3>
        <a:srgbClr val="00AFAA"/>
      </a:accent3>
      <a:accent4>
        <a:srgbClr val="006B68"/>
      </a:accent4>
      <a:accent5>
        <a:srgbClr val="B3008D"/>
      </a:accent5>
      <a:accent6>
        <a:srgbClr val="70AD47"/>
      </a:accent6>
      <a:hlink>
        <a:srgbClr val="B3008D"/>
      </a:hlink>
      <a:folHlink>
        <a:srgbClr val="5B9BD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algn="l">
          <a:defRPr sz="2000" b="0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20819_OWL_ppt-template_VF" id="{C7E096FE-A9F7-7F4E-92C2-6EDB372BB41A}" vid="{24046DC7-CF98-5E43-A74F-F922553D3BB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1144</TotalTime>
  <Words>1022</Words>
  <Application>Microsoft Office PowerPoint</Application>
  <PresentationFormat>Widescreen</PresentationFormat>
  <Paragraphs>95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Franklin Gothic Book</vt:lpstr>
      <vt:lpstr>Roboto</vt:lpstr>
      <vt:lpstr>Roboto Black</vt:lpstr>
      <vt:lpstr>Wingdings</vt:lpstr>
      <vt:lpstr>Office Theme</vt:lpstr>
      <vt:lpstr>PowerPoint Presentation</vt:lpstr>
      <vt:lpstr>Rafael Hartke, M.Sc., MBA, ERP</vt:lpstr>
      <vt:lpstr>Variação cambial  Estimação de modelos de séries temporais com @RISK  Simulando os caminhos futuros  Avaliação de estratégias de mitigação de risco cambial</vt:lpstr>
      <vt:lpstr>Risco de Câmbio com @RISK </vt:lpstr>
      <vt:lpstr>Passo a passo:</vt:lpstr>
      <vt:lpstr>Risco de Câmbio com @RISK</vt:lpstr>
      <vt:lpstr>Risco de Câmbio com @RISK</vt:lpstr>
      <vt:lpstr>Risco de Câmbio com @RISK</vt:lpstr>
      <vt:lpstr>Risco de Câmbio com @RISK</vt:lpstr>
      <vt:lpstr>Risco de Câmbio com @RISK</vt:lpstr>
      <vt:lpstr>Risco de Câmbio com @RISK</vt:lpstr>
      <vt:lpstr>Risco de Câmbio com @RISK</vt:lpstr>
      <vt:lpstr>Risco de Câmbio com @RISK</vt:lpstr>
      <vt:lpstr>Inquérito sobre o webinar</vt:lpstr>
      <vt:lpstr>PowerPoint Presentation</vt:lpstr>
      <vt:lpstr>Próximos Webinars</vt:lpstr>
      <vt:lpstr>PowerPoint Presentation</vt:lpstr>
      <vt:lpstr>Rafael Hartke, M.Sc., MBA, ERP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Armando Garcia</dc:creator>
  <cp:lastModifiedBy>Efthalia Anagnostou</cp:lastModifiedBy>
  <cp:revision>61</cp:revision>
  <dcterms:created xsi:type="dcterms:W3CDTF">2022-09-09T14:18:41Z</dcterms:created>
  <dcterms:modified xsi:type="dcterms:W3CDTF">2024-08-28T09:23:19Z</dcterms:modified>
</cp:coreProperties>
</file>